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0" r:id="rId5"/>
    <p:sldId id="261" r:id="rId6"/>
    <p:sldId id="262" r:id="rId7"/>
    <p:sldId id="265" r:id="rId8"/>
    <p:sldId id="266" r:id="rId9"/>
    <p:sldId id="267" r:id="rId10"/>
    <p:sldId id="270" r:id="rId11"/>
    <p:sldId id="268" r:id="rId12"/>
    <p:sldId id="269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9" d="100"/>
          <a:sy n="59" d="100"/>
        </p:scale>
        <p:origin x="714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0211-6A1C-42D9-8AC3-31B7B26F1E9C}" type="datetimeFigureOut">
              <a:rPr lang="fr-CA" smtClean="0"/>
              <a:t>2021-09-08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0A66C-41CB-4A4A-BD2D-4A1779086F2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33344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0211-6A1C-42D9-8AC3-31B7B26F1E9C}" type="datetimeFigureOut">
              <a:rPr lang="fr-CA" smtClean="0"/>
              <a:t>2021-09-08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0A66C-41CB-4A4A-BD2D-4A1779086F2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51001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0211-6A1C-42D9-8AC3-31B7B26F1E9C}" type="datetimeFigureOut">
              <a:rPr lang="fr-CA" smtClean="0"/>
              <a:t>2021-09-08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0A66C-41CB-4A4A-BD2D-4A1779086F2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66152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0211-6A1C-42D9-8AC3-31B7B26F1E9C}" type="datetimeFigureOut">
              <a:rPr lang="fr-CA" smtClean="0"/>
              <a:t>2021-09-08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0A66C-41CB-4A4A-BD2D-4A1779086F2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78097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0211-6A1C-42D9-8AC3-31B7B26F1E9C}" type="datetimeFigureOut">
              <a:rPr lang="fr-CA" smtClean="0"/>
              <a:t>2021-09-08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0A66C-41CB-4A4A-BD2D-4A1779086F2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26921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0211-6A1C-42D9-8AC3-31B7B26F1E9C}" type="datetimeFigureOut">
              <a:rPr lang="fr-CA" smtClean="0"/>
              <a:t>2021-09-08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0A66C-41CB-4A4A-BD2D-4A1779086F2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77472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0211-6A1C-42D9-8AC3-31B7B26F1E9C}" type="datetimeFigureOut">
              <a:rPr lang="fr-CA" smtClean="0"/>
              <a:t>2021-09-08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0A66C-41CB-4A4A-BD2D-4A1779086F2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7783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0211-6A1C-42D9-8AC3-31B7B26F1E9C}" type="datetimeFigureOut">
              <a:rPr lang="fr-CA" smtClean="0"/>
              <a:t>2021-09-08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0A66C-41CB-4A4A-BD2D-4A1779086F2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49224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0211-6A1C-42D9-8AC3-31B7B26F1E9C}" type="datetimeFigureOut">
              <a:rPr lang="fr-CA" smtClean="0"/>
              <a:t>2021-09-08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0A66C-41CB-4A4A-BD2D-4A1779086F2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70583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0211-6A1C-42D9-8AC3-31B7B26F1E9C}" type="datetimeFigureOut">
              <a:rPr lang="fr-CA" smtClean="0"/>
              <a:t>2021-09-08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0A66C-41CB-4A4A-BD2D-4A1779086F2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86094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0211-6A1C-42D9-8AC3-31B7B26F1E9C}" type="datetimeFigureOut">
              <a:rPr lang="fr-CA" smtClean="0"/>
              <a:t>2021-09-08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0A66C-41CB-4A4A-BD2D-4A1779086F2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898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E0211-6A1C-42D9-8AC3-31B7B26F1E9C}" type="datetimeFigureOut">
              <a:rPr lang="fr-CA" smtClean="0"/>
              <a:t>2021-09-08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0A66C-41CB-4A4A-BD2D-4A1779086F2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19434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La ponctuation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CA" dirty="0" smtClean="0"/>
              <a:t>La ponctuation permet de structurer l’énoncé.</a:t>
            </a:r>
          </a:p>
          <a:p>
            <a:r>
              <a:rPr lang="fr-CA" dirty="0" smtClean="0"/>
              <a:t>(</a:t>
            </a:r>
            <a:r>
              <a:rPr lang="fr-CA" dirty="0" err="1" smtClean="0"/>
              <a:t>Mauffrey</a:t>
            </a:r>
            <a:r>
              <a:rPr lang="fr-CA" dirty="0" smtClean="0"/>
              <a:t>-Cohen)</a:t>
            </a:r>
          </a:p>
          <a:p>
            <a:r>
              <a:rPr lang="fr-CA" dirty="0" smtClean="0"/>
              <a:t>« La ponctuation est aussi importante que le texte. J’aurais aimé faire en Sorbonne un cours sur le point et la virgule »</a:t>
            </a:r>
          </a:p>
          <a:p>
            <a:r>
              <a:rPr lang="fr-CA" dirty="0"/>
              <a:t>	</a:t>
            </a:r>
            <a:r>
              <a:rPr lang="fr-CA" dirty="0" smtClean="0"/>
              <a:t>Montherlant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08667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dirty="0" smtClean="0"/>
              <a:t>Le point virgule (suite)</a:t>
            </a:r>
            <a:endParaRPr lang="fr-CA" dirty="0"/>
          </a:p>
        </p:txBody>
      </p:sp>
      <p:sp>
        <p:nvSpPr>
          <p:cNvPr id="3" name="Rectangle 2"/>
          <p:cNvSpPr/>
          <p:nvPr/>
        </p:nvSpPr>
        <p:spPr>
          <a:xfrm>
            <a:off x="838200" y="2967335"/>
            <a:ext cx="10515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3600" dirty="0" smtClean="0"/>
              <a:t>Pour </a:t>
            </a:r>
            <a:r>
              <a:rPr lang="fr-CA" sz="3600" dirty="0"/>
              <a:t>établir entre les phrases un lien de </a:t>
            </a:r>
            <a:r>
              <a:rPr lang="fr-CA" sz="3600" dirty="0" smtClean="0"/>
              <a:t>conséquence.</a:t>
            </a:r>
          </a:p>
          <a:p>
            <a:endParaRPr lang="fr-CA" sz="3600" dirty="0"/>
          </a:p>
          <a:p>
            <a:r>
              <a:rPr lang="fr-CA" sz="3600" dirty="0" smtClean="0"/>
              <a:t>Ex</a:t>
            </a:r>
            <a:r>
              <a:rPr lang="fr-CA" sz="3600" dirty="0"/>
              <a:t>: </a:t>
            </a:r>
            <a:r>
              <a:rPr lang="fr-CA" sz="3600" i="1" dirty="0" smtClean="0"/>
              <a:t>L’histoire </a:t>
            </a:r>
            <a:r>
              <a:rPr lang="fr-CA" sz="3600" i="1" dirty="0"/>
              <a:t>de l’évolution de la  langue française </a:t>
            </a:r>
            <a:r>
              <a:rPr lang="fr-CA" sz="3600" i="1" dirty="0" smtClean="0"/>
              <a:t>l’attirait; </a:t>
            </a:r>
            <a:r>
              <a:rPr lang="fr-CA" sz="3600" i="1" dirty="0"/>
              <a:t>Charles choisit d’enseigner le </a:t>
            </a:r>
            <a:r>
              <a:rPr lang="fr-CA" sz="3600" i="1" dirty="0" smtClean="0"/>
              <a:t>latin</a:t>
            </a:r>
            <a:r>
              <a:rPr lang="fr-CA" sz="3600" dirty="0" smtClean="0"/>
              <a:t>. </a:t>
            </a:r>
            <a:endParaRPr lang="fr-CA" sz="3600" dirty="0"/>
          </a:p>
        </p:txBody>
      </p:sp>
    </p:spTree>
    <p:extLst>
      <p:ext uri="{BB962C8B-B14F-4D97-AF65-F5344CB8AC3E}">
        <p14:creationId xmlns:p14="http://schemas.microsoft.com/office/powerpoint/2010/main" val="2594708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dirty="0" smtClean="0"/>
              <a:t>Les deux points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CA" dirty="0" smtClean="0"/>
              <a:t>Emplois des deux points:</a:t>
            </a:r>
          </a:p>
          <a:p>
            <a:r>
              <a:rPr lang="fr-CA" dirty="0" smtClean="0"/>
              <a:t>A) pour annoncer la citation d’un texte, la reproduction des paroles ou des pensées de quelqu’un (sans conjonction de subordination)</a:t>
            </a:r>
          </a:p>
          <a:p>
            <a:r>
              <a:rPr lang="fr-CA" dirty="0" smtClean="0"/>
              <a:t>Ex: </a:t>
            </a:r>
            <a:r>
              <a:rPr lang="fr-CA" i="1" dirty="0" smtClean="0"/>
              <a:t>Tout le monde aussitôt se demandait: « Une visite, qui cela peut-il être? » </a:t>
            </a:r>
            <a:r>
              <a:rPr lang="fr-CA" dirty="0" smtClean="0"/>
              <a:t> (Marcel Proust)</a:t>
            </a:r>
          </a:p>
          <a:p>
            <a:r>
              <a:rPr lang="fr-CA" dirty="0" smtClean="0"/>
              <a:t>B) Pour annoncer le développement d’un terme, à l’intérieur d’une phrase:</a:t>
            </a:r>
          </a:p>
          <a:p>
            <a:r>
              <a:rPr lang="fr-CA" dirty="0" smtClean="0"/>
              <a:t>Ex: </a:t>
            </a:r>
            <a:r>
              <a:rPr lang="fr-CA" i="1" dirty="0" smtClean="0"/>
              <a:t>J’avais déjà manifesté ma pensée par quelques publications: La Discorde chez l’ennemi, Le Fil de l’épée, un certain nombre d’articles de revue</a:t>
            </a:r>
            <a:r>
              <a:rPr lang="fr-CA" dirty="0" smtClean="0"/>
              <a:t>. (</a:t>
            </a:r>
            <a:r>
              <a:rPr lang="fr-CA" smtClean="0"/>
              <a:t>De </a:t>
            </a:r>
            <a:r>
              <a:rPr lang="fr-CA" smtClean="0"/>
              <a:t>Gaulle</a:t>
            </a:r>
            <a:r>
              <a:rPr lang="fr-CA" dirty="0" smtClean="0"/>
              <a:t>) 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6972790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dirty="0"/>
              <a:t>Les deux points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sz="4400" dirty="0" smtClean="0"/>
              <a:t>C) Pour établir entre les phrases un lien de cause.</a:t>
            </a:r>
          </a:p>
          <a:p>
            <a:r>
              <a:rPr lang="fr-CA" sz="4400" dirty="0" smtClean="0"/>
              <a:t>Ex: </a:t>
            </a:r>
            <a:r>
              <a:rPr lang="fr-CA" sz="4400" i="1" dirty="0" smtClean="0"/>
              <a:t>Charles choisit d’enseigner le latin: l’histoire de l’évolution de la  langue française l’attirait. </a:t>
            </a:r>
            <a:endParaRPr lang="fr-CA" sz="4400" i="1" dirty="0"/>
          </a:p>
        </p:txBody>
      </p:sp>
    </p:spTree>
    <p:extLst>
      <p:ext uri="{BB962C8B-B14F-4D97-AF65-F5344CB8AC3E}">
        <p14:creationId xmlns:p14="http://schemas.microsoft.com/office/powerpoint/2010/main" val="91348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La Virgule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endParaRPr lang="fr-CA" dirty="0"/>
          </a:p>
        </p:txBody>
      </p:sp>
      <p:sp>
        <p:nvSpPr>
          <p:cNvPr id="4" name="Rectangle 3"/>
          <p:cNvSpPr/>
          <p:nvPr/>
        </p:nvSpPr>
        <p:spPr>
          <a:xfrm>
            <a:off x="838200" y="2274838"/>
            <a:ext cx="10515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2800" u="sng" dirty="0"/>
              <a:t>Règles d’utilisation de la virgule</a:t>
            </a:r>
            <a:endParaRPr lang="fr-CA" sz="2800" dirty="0"/>
          </a:p>
          <a:p>
            <a:r>
              <a:rPr lang="fr-CA" sz="2800" dirty="0"/>
              <a:t>I</a:t>
            </a:r>
            <a:r>
              <a:rPr lang="fr-CA" sz="2800" dirty="0" smtClean="0"/>
              <a:t>. Dans </a:t>
            </a:r>
            <a:r>
              <a:rPr lang="fr-CA" sz="2800" dirty="0"/>
              <a:t>les termes coordonnées :</a:t>
            </a:r>
          </a:p>
          <a:p>
            <a:r>
              <a:rPr lang="fr-CA" sz="2800" dirty="0"/>
              <a:t>1.1 dans une énumération, la virgule sert à séparer chacun des termes de l’énumération.</a:t>
            </a:r>
          </a:p>
          <a:p>
            <a:r>
              <a:rPr lang="fr-CA" sz="2800" dirty="0"/>
              <a:t>Ex : 	Je lui ai offert des fleurs, des fruits, des gâteaux </a:t>
            </a:r>
            <a:r>
              <a:rPr lang="fr-CA" sz="2800" dirty="0" smtClean="0"/>
              <a:t>	et </a:t>
            </a:r>
            <a:r>
              <a:rPr lang="fr-CA" sz="2800" dirty="0"/>
              <a:t>des poèmes.</a:t>
            </a:r>
          </a:p>
          <a:p>
            <a:r>
              <a:rPr lang="fr-CA" sz="2800" dirty="0"/>
              <a:t>	Si je rêve, si je dors, si je fabule, je ne suis pas </a:t>
            </a:r>
            <a:r>
              <a:rPr lang="fr-CA" sz="2800" dirty="0" smtClean="0"/>
              <a:t>	dans </a:t>
            </a:r>
            <a:r>
              <a:rPr lang="fr-CA" sz="2800" dirty="0"/>
              <a:t>la réalité.</a:t>
            </a:r>
          </a:p>
        </p:txBody>
      </p:sp>
    </p:spTree>
    <p:extLst>
      <p:ext uri="{BB962C8B-B14F-4D97-AF65-F5344CB8AC3E}">
        <p14:creationId xmlns:p14="http://schemas.microsoft.com/office/powerpoint/2010/main" val="250442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La virgule (suite)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fr-CA" dirty="0"/>
              <a:t>1.2 Devant les conjonctions de coordination autres que « et » ou « ni »</a:t>
            </a:r>
          </a:p>
          <a:p>
            <a:pPr marL="0" indent="0" algn="just">
              <a:buNone/>
            </a:pPr>
            <a:r>
              <a:rPr lang="fr-CA" dirty="0"/>
              <a:t>Ex : Je suis perdue, mais je me retrouve, car j’ai des repères.</a:t>
            </a:r>
          </a:p>
          <a:p>
            <a:pPr marL="0" indent="0" algn="just">
              <a:buNone/>
            </a:pPr>
            <a:r>
              <a:rPr lang="fr-CA" dirty="0"/>
              <a:t>NOTA BENE : </a:t>
            </a:r>
            <a:r>
              <a:rPr lang="fr-CA" dirty="0" smtClean="0"/>
              <a:t>Cependant, </a:t>
            </a:r>
            <a:r>
              <a:rPr lang="fr-CA" dirty="0"/>
              <a:t>s’il y a plus de deux « et » ou plus de deux « ni », je peux séparer les groupes précédés de «et » ou « ni » par des virgules.</a:t>
            </a:r>
          </a:p>
          <a:p>
            <a:pPr marL="0" indent="0" algn="just">
              <a:buNone/>
            </a:pPr>
            <a:r>
              <a:rPr lang="fr-CA" dirty="0"/>
              <a:t>	Ex : Jean n’aime ni les carottes, ni les brocolis, ni les navets, ni les tomates.</a:t>
            </a:r>
          </a:p>
          <a:p>
            <a:pPr algn="just"/>
            <a:r>
              <a:rPr lang="fr-CA" dirty="0"/>
              <a:t>1.3 On peut mettre une virgule devant un « et » si la conjonction de coordination unit des propositions dont les sujets sont différents ou dont le sens est disjoint.</a:t>
            </a:r>
          </a:p>
          <a:p>
            <a:pPr marL="0" indent="0" algn="just">
              <a:buNone/>
            </a:pPr>
            <a:r>
              <a:rPr lang="fr-CA" dirty="0"/>
              <a:t>	EX : La tempête s’éloigne, et les vents sont calmés. </a:t>
            </a:r>
          </a:p>
          <a:p>
            <a:pPr algn="just"/>
            <a:r>
              <a:rPr lang="fr-CA" dirty="0"/>
              <a:t>1.4 On met une virgule devant l’abréviation « </a:t>
            </a:r>
            <a:r>
              <a:rPr lang="fr-CA" dirty="0" err="1"/>
              <a:t>etc</a:t>
            </a:r>
            <a:r>
              <a:rPr lang="fr-CA" dirty="0"/>
              <a:t> » à la fin d’une énumération.</a:t>
            </a:r>
          </a:p>
          <a:p>
            <a:pPr marL="0" indent="0" algn="just">
              <a:buNone/>
            </a:pPr>
            <a:r>
              <a:rPr lang="fr-CA" dirty="0"/>
              <a:t>	Ex : J’ai vu de nombreux tableaux au musée : des Rubens, des Braque, des Bruegel, des Picasso, etc.</a:t>
            </a: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16721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La virgule (suite)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CA" b="1" u="sng" dirty="0"/>
              <a:t>II. Dans les termes subordonnés :</a:t>
            </a:r>
          </a:p>
          <a:p>
            <a:r>
              <a:rPr lang="fr-CA" dirty="0"/>
              <a:t>2.1 Le complément du nom détaché (l’épithète détachée) </a:t>
            </a:r>
            <a:r>
              <a:rPr lang="fr-CA" dirty="0" smtClean="0"/>
              <a:t>c’est </a:t>
            </a:r>
            <a:r>
              <a:rPr lang="fr-CA" dirty="0"/>
              <a:t>souvent un adjectif ou un participe passé.</a:t>
            </a:r>
          </a:p>
          <a:p>
            <a:r>
              <a:rPr lang="fr-CA" dirty="0"/>
              <a:t>	Ex :	 </a:t>
            </a:r>
            <a:r>
              <a:rPr lang="fr-CA" u="sng" dirty="0"/>
              <a:t>Prudent</a:t>
            </a:r>
            <a:r>
              <a:rPr lang="fr-CA" dirty="0"/>
              <a:t> dans ses gestes, Gérard avançait avec calme et détermination.</a:t>
            </a:r>
          </a:p>
          <a:p>
            <a:r>
              <a:rPr lang="fr-CA" dirty="0"/>
              <a:t>		</a:t>
            </a:r>
            <a:r>
              <a:rPr lang="fr-CA" u="sng" dirty="0"/>
              <a:t>Poussés</a:t>
            </a:r>
            <a:r>
              <a:rPr lang="fr-CA" dirty="0"/>
              <a:t> par l’avarice, les </a:t>
            </a:r>
            <a:r>
              <a:rPr lang="fr-CA" dirty="0" err="1"/>
              <a:t>Scrooge</a:t>
            </a:r>
            <a:r>
              <a:rPr lang="fr-CA" dirty="0"/>
              <a:t> de ce monde se méfient de tous.</a:t>
            </a:r>
          </a:p>
          <a:p>
            <a:r>
              <a:rPr lang="fr-CA" dirty="0"/>
              <a:t>2.2 L’apposition</a:t>
            </a:r>
          </a:p>
          <a:p>
            <a:r>
              <a:rPr lang="fr-CA" dirty="0" err="1"/>
              <a:t>Déf</a:t>
            </a:r>
            <a:r>
              <a:rPr lang="fr-CA" dirty="0"/>
              <a:t> : c’est un groupe du nom entre virgules, à côté d’un nom qui le précise ou le définit mieux.</a:t>
            </a:r>
          </a:p>
          <a:p>
            <a:r>
              <a:rPr lang="fr-CA" dirty="0"/>
              <a:t>	Ex :	 Cette loi, numéro trois sur les retraites, est contestée devant les tribunaux.</a:t>
            </a:r>
          </a:p>
          <a:p>
            <a:r>
              <a:rPr lang="fr-CA" dirty="0"/>
              <a:t>		Bruno, le responsable des sports, était absent.</a:t>
            </a:r>
          </a:p>
          <a:p>
            <a:r>
              <a:rPr lang="fr-CA" dirty="0"/>
              <a:t>2.3 La virgule encadre la proposition subordonnée relative explicative.</a:t>
            </a:r>
          </a:p>
          <a:p>
            <a:r>
              <a:rPr lang="fr-CA" dirty="0"/>
              <a:t>	Ex : 	Ma mère, qui est </a:t>
            </a:r>
            <a:r>
              <a:rPr lang="fr-CA" dirty="0" err="1"/>
              <a:t>agée</a:t>
            </a:r>
            <a:r>
              <a:rPr lang="fr-CA" dirty="0"/>
              <a:t> de quatre-vingt-deux ans, vit à Saint-Lambert.</a:t>
            </a:r>
          </a:p>
          <a:p>
            <a:r>
              <a:rPr lang="fr-CA" dirty="0"/>
              <a:t>		Celui qui n’a pas payé ne pourra pas venir au cirque.</a:t>
            </a:r>
          </a:p>
          <a:p>
            <a:r>
              <a:rPr lang="fr-CA" dirty="0"/>
              <a:t>NB La proposition subordonnée relative déterminative est </a:t>
            </a:r>
            <a:r>
              <a:rPr lang="fr-CA" b="1" dirty="0"/>
              <a:t>essentielle</a:t>
            </a:r>
            <a:r>
              <a:rPr lang="fr-CA" dirty="0"/>
              <a:t> au sens de la phrase.</a:t>
            </a:r>
          </a:p>
        </p:txBody>
      </p:sp>
    </p:spTree>
    <p:extLst>
      <p:ext uri="{BB962C8B-B14F-4D97-AF65-F5344CB8AC3E}">
        <p14:creationId xmlns:p14="http://schemas.microsoft.com/office/powerpoint/2010/main" val="19028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La virgule (suite)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CA" dirty="0" smtClean="0"/>
              <a:t>2.4  </a:t>
            </a:r>
            <a:r>
              <a:rPr lang="fr-CA" dirty="0"/>
              <a:t>les compléments circonstanciels en tête de </a:t>
            </a:r>
            <a:r>
              <a:rPr lang="fr-CA"/>
              <a:t>phrase</a:t>
            </a:r>
            <a:r>
              <a:rPr lang="fr-CA" smtClean="0"/>
              <a:t>.</a:t>
            </a:r>
          </a:p>
          <a:p>
            <a:pPr marL="0" indent="0">
              <a:buNone/>
            </a:pPr>
            <a:r>
              <a:rPr lang="fr-CA" smtClean="0"/>
              <a:t> </a:t>
            </a:r>
            <a:r>
              <a:rPr lang="fr-CA" dirty="0"/>
              <a:t>La virgule isole le complément de phrase en tête de phrase pour marquer l’inversion de l’ordre habituel. (SUJET VERBE COMPLÉMENTS)</a:t>
            </a:r>
          </a:p>
          <a:p>
            <a:r>
              <a:rPr lang="fr-CA" dirty="0"/>
              <a:t>	Ex :	 Ce soir, à seize heures, je rencontrerai une voyante sur Internet qui saura tout de moi.</a:t>
            </a:r>
          </a:p>
          <a:p>
            <a:r>
              <a:rPr lang="fr-CA" dirty="0"/>
              <a:t>		Du haut des arbres, d’immenses oiseaux noirs croassaient à qui mieux mieux.</a:t>
            </a:r>
          </a:p>
          <a:p>
            <a:r>
              <a:rPr lang="fr-CA" dirty="0"/>
              <a:t>2.5 Entre le sujet et son verbe et entre le verbe et son complément ou son attribut on ne peut mettre </a:t>
            </a:r>
            <a:r>
              <a:rPr lang="fr-CA" u="sng" dirty="0"/>
              <a:t>une</a:t>
            </a:r>
            <a:r>
              <a:rPr lang="fr-CA" dirty="0"/>
              <a:t> virgule</a:t>
            </a:r>
          </a:p>
          <a:p>
            <a:r>
              <a:rPr lang="fr-CA" dirty="0"/>
              <a:t>Ex : 	Julie, hier soir, a téléphoné à la maison à vingt-deux heures.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4417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La virgule (suite)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2.6 Lorsque les termes subordonnés ont une valeur explicative, ils sont encadrés par une virgule.</a:t>
            </a:r>
          </a:p>
          <a:p>
            <a:r>
              <a:rPr lang="fr-CA" dirty="0"/>
              <a:t>Ex : 	Partez donc, puisque vous êtes si pressé.</a:t>
            </a:r>
          </a:p>
          <a:p>
            <a:r>
              <a:rPr lang="fr-CA" dirty="0"/>
              <a:t>2.7 Lorsqu’il y a ellipse du verbe, on met une virgule.</a:t>
            </a:r>
          </a:p>
          <a:p>
            <a:r>
              <a:rPr lang="fr-CA" dirty="0"/>
              <a:t>	Ex : Jean aime les poires; Rémi, les prunes</a:t>
            </a:r>
            <a:r>
              <a:rPr lang="fr-CA" dirty="0" smtClean="0"/>
              <a:t>.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61409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40971" y="1028343"/>
            <a:ext cx="976448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2400" dirty="0" smtClean="0"/>
              <a:t>III. </a:t>
            </a:r>
            <a:r>
              <a:rPr lang="fr-CA" sz="2400" b="1" dirty="0" smtClean="0"/>
              <a:t>Termes libres:</a:t>
            </a:r>
          </a:p>
          <a:p>
            <a:r>
              <a:rPr lang="fr-CA" sz="2400" dirty="0" smtClean="0"/>
              <a:t>3.1 </a:t>
            </a:r>
            <a:r>
              <a:rPr lang="fr-CA" sz="2400" dirty="0"/>
              <a:t>Apostrophe</a:t>
            </a:r>
          </a:p>
          <a:p>
            <a:r>
              <a:rPr lang="fr-CA" sz="2400" dirty="0"/>
              <a:t>Définition : C’est un nom ou un pronom désignant l’être animé auquel on adresse la parole. L’apostrophe est isolée dans la phrase par la virgule.</a:t>
            </a:r>
          </a:p>
          <a:p>
            <a:r>
              <a:rPr lang="fr-CA" sz="2400" dirty="0"/>
              <a:t>Ex : 	Julie, à quoi as-tu pensé? </a:t>
            </a:r>
          </a:p>
          <a:p>
            <a:r>
              <a:rPr lang="fr-CA" sz="2400" dirty="0"/>
              <a:t>3.2 La phrase incise : elle contient un verbe et nous rapporte habituellement qui parle. Elle est toujours encadrée par des virgules dans la phrase</a:t>
            </a:r>
          </a:p>
          <a:p>
            <a:r>
              <a:rPr lang="fr-CA" sz="2400" dirty="0"/>
              <a:t>Ex : 	Le professeur se plaignait, rapportait le titulaire, du caractère indiscipliné des élèves. </a:t>
            </a:r>
          </a:p>
          <a:p>
            <a:r>
              <a:rPr lang="fr-CA" sz="2400" dirty="0"/>
              <a:t>3.3 Élément incident : élément, dans un texte, qui rapporte le point de vue du narrateur.</a:t>
            </a:r>
          </a:p>
          <a:p>
            <a:r>
              <a:rPr lang="fr-CA" sz="2400" dirty="0"/>
              <a:t>Ex : 	Malheureusement, les choses ne semblaient pas s’améliorer.</a:t>
            </a:r>
          </a:p>
          <a:p>
            <a:r>
              <a:rPr lang="fr-CA" sz="2400" dirty="0"/>
              <a:t>3.4 Terme redondant : un terme répété plusieurs fois dans la phrase.</a:t>
            </a:r>
          </a:p>
          <a:p>
            <a:r>
              <a:rPr lang="fr-CA" sz="2400" dirty="0"/>
              <a:t>	Ex : J’ai cherché partout, partout.</a:t>
            </a:r>
          </a:p>
        </p:txBody>
      </p:sp>
    </p:spTree>
    <p:extLst>
      <p:ext uri="{BB962C8B-B14F-4D97-AF65-F5344CB8AC3E}">
        <p14:creationId xmlns:p14="http://schemas.microsoft.com/office/powerpoint/2010/main" val="2373800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dirty="0" smtClean="0"/>
              <a:t>Le point-virgule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CA" sz="3600" dirty="0" smtClean="0"/>
              <a:t>Le point-virgule marque une pause de moyenne durée.</a:t>
            </a:r>
          </a:p>
          <a:p>
            <a:r>
              <a:rPr lang="fr-CA" sz="3600" dirty="0" smtClean="0"/>
              <a:t>Tantôt, dans une phrase, il joue le rôle de la virgule, pour séparer une phrase assez longue surtout si celle-ci est déjà subdivisée par une virgule.</a:t>
            </a:r>
          </a:p>
          <a:p>
            <a:r>
              <a:rPr lang="fr-CA" dirty="0" smtClean="0"/>
              <a:t>Ex: </a:t>
            </a:r>
            <a:r>
              <a:rPr lang="fr-CA" i="1" dirty="0" smtClean="0"/>
              <a:t>La pièce donnée hier soir est une rare réussite: d’abord, le texte est habile; ensuite, la mise en scène est remarquable; enfin, l’actrice suscite une émotion sans précédent.</a:t>
            </a:r>
            <a:endParaRPr lang="fr-CA" i="1" dirty="0"/>
          </a:p>
        </p:txBody>
      </p:sp>
    </p:spTree>
    <p:extLst>
      <p:ext uri="{BB962C8B-B14F-4D97-AF65-F5344CB8AC3E}">
        <p14:creationId xmlns:p14="http://schemas.microsoft.com/office/powerpoint/2010/main" val="1684320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dirty="0" smtClean="0"/>
              <a:t>Le point-virgule (suite)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sz="3600" dirty="0" smtClean="0"/>
              <a:t>Tantôt il unit des phrases grammaticalement complètes, mais logiquement associées.</a:t>
            </a:r>
          </a:p>
          <a:p>
            <a:endParaRPr lang="fr-CA" sz="3600" dirty="0" smtClean="0"/>
          </a:p>
          <a:p>
            <a:r>
              <a:rPr lang="fr-CA" dirty="0" smtClean="0"/>
              <a:t>Ex: </a:t>
            </a:r>
            <a:r>
              <a:rPr lang="fr-CA" i="1" dirty="0" smtClean="0"/>
              <a:t>Je serais accourue chez vous ce matin, sans mes bains que mon docteur ne me permet pas d’interrompre; et il faut que j’aille cet après-midi à Versailles, toujours pour l’affaire de mon neveu.</a:t>
            </a:r>
          </a:p>
          <a:p>
            <a:pPr lvl="8"/>
            <a:r>
              <a:rPr lang="fr-CA" dirty="0" smtClean="0"/>
              <a:t>C. De Laclos, </a:t>
            </a:r>
            <a:r>
              <a:rPr lang="fr-CA" i="1" dirty="0" smtClean="0"/>
              <a:t>Les liaisons dangereuses </a:t>
            </a:r>
            <a:r>
              <a:rPr lang="fr-CA" dirty="0" smtClean="0"/>
              <a:t>(1782)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42414793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1144</Words>
  <Application>Microsoft Office PowerPoint</Application>
  <PresentationFormat>Grand écran</PresentationFormat>
  <Paragraphs>77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Thème Office</vt:lpstr>
      <vt:lpstr>La ponctuation</vt:lpstr>
      <vt:lpstr>La Virgule</vt:lpstr>
      <vt:lpstr>La virgule (suite)</vt:lpstr>
      <vt:lpstr>La virgule (suite)</vt:lpstr>
      <vt:lpstr>La virgule (suite)</vt:lpstr>
      <vt:lpstr>La virgule (suite)</vt:lpstr>
      <vt:lpstr>Présentation PowerPoint</vt:lpstr>
      <vt:lpstr>Le point-virgule</vt:lpstr>
      <vt:lpstr>Le point-virgule (suite)</vt:lpstr>
      <vt:lpstr>Le point virgule (suite)</vt:lpstr>
      <vt:lpstr>Les deux points</vt:lpstr>
      <vt:lpstr>Les deux points</vt:lpstr>
    </vt:vector>
  </TitlesOfParts>
  <Company>Collège Jean-de-Brébeuf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ponctuation</dc:title>
  <dc:creator>admin</dc:creator>
  <cp:lastModifiedBy>Hélène Lalonde</cp:lastModifiedBy>
  <cp:revision>24</cp:revision>
  <dcterms:created xsi:type="dcterms:W3CDTF">2016-01-04T17:36:15Z</dcterms:created>
  <dcterms:modified xsi:type="dcterms:W3CDTF">2021-09-08T16:10:31Z</dcterms:modified>
</cp:coreProperties>
</file>